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2.gif>
</file>

<file path=ppt/media/image3.png>
</file>

<file path=ppt/media/image4.gif>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b302db3a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bb302db3a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bb302db3a0_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bb302db3a0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bb302db3a0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bb302db3a0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bb302db3a0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bb302db3a0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bb302db3a0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bb302db3a0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bb302db3a0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bb302db3a0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bb302db3a0_4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bb302db3a0_4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bb25f765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bb25f765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bb302db3a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bb302db3a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bb302db3a0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bb302db3a0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b25f765e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bb25f765e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bb302db3a0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bb302db3a0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bb302db3a0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bb302db3a0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bb302db3a0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bb302db3a0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b302db3a0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bb302db3a0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openclassrooms.com/fr/" TargetMode="External"/><Relationship Id="rId4" Type="http://schemas.openxmlformats.org/officeDocument/2006/relationships/hyperlink" Target="https://www.freecodecamp.org/" TargetMode="External"/><Relationship Id="rId5" Type="http://schemas.openxmlformats.org/officeDocument/2006/relationships/hyperlink" Target="https://www.codecademy.com/" TargetMode="External"/><Relationship Id="rId6" Type="http://schemas.openxmlformats.org/officeDocument/2006/relationships/hyperlink" Target="https://kinsta.com/fr/blog/html-vs-html5/" TargetMode="External"/><Relationship Id="rId7" Type="http://schemas.openxmlformats.org/officeDocument/2006/relationships/hyperlink" Target="https://kinsta.com/fr/blog/css-wordpress/" TargetMode="External"/><Relationship Id="rId8" Type="http://schemas.openxmlformats.org/officeDocument/2006/relationships/image" Target="../media/image9.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gif"/></Relationships>
</file>

<file path=ppt/slides/_rels/slide16.xml.rels><?xml version="1.0" encoding="UTF-8" standalone="yes"?><Relationships xmlns="http://schemas.openxmlformats.org/package/2006/relationships"><Relationship Id="rId11" Type="http://schemas.openxmlformats.org/officeDocument/2006/relationships/hyperlink" Target="https://www.etudestech.com/metier/developpeur-back-end-2/" TargetMode="External"/><Relationship Id="rId10" Type="http://schemas.openxmlformats.org/officeDocument/2006/relationships/hyperlink" Target="https://www.etudestech.com/metier/developpeur-back-end-2/" TargetMode="External"/><Relationship Id="rId13" Type="http://schemas.openxmlformats.org/officeDocument/2006/relationships/hyperlink" Target="https://welovedevs.com/fr/articles/devenir-developpeur/" TargetMode="External"/><Relationship Id="rId12" Type="http://schemas.openxmlformats.org/officeDocument/2006/relationships/hyperlink" Target="https://www.silicon.fr/developpeurs-10-profils-recherches-2023-456421.html#:~:text=Ing%C3%A9nieurs" TargetMode="External"/><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becode.org/fr/les-formations/junior-developer/" TargetMode="External"/><Relationship Id="rId4" Type="http://schemas.openxmlformats.org/officeDocument/2006/relationships/hyperlink" Target="https://becode.org/fr/les-formations/junior-developer/" TargetMode="External"/><Relationship Id="rId9" Type="http://schemas.openxmlformats.org/officeDocument/2006/relationships/hyperlink" Target="https://guardia.school/metiers/developpeur-back-end.html#:~:text=Les" TargetMode="External"/><Relationship Id="rId15" Type="http://schemas.openxmlformats.org/officeDocument/2006/relationships/hyperlink" Target="https://www.dorifor.be/formation/back-end-developer-hack-your-future-en-anglais-9505.htm" TargetMode="External"/><Relationship Id="rId14" Type="http://schemas.openxmlformats.org/officeDocument/2006/relationships/hyperlink" Target="https://welovedevs.com/fr/articles/devenir-developpeur/" TargetMode="External"/><Relationship Id="rId17" Type="http://schemas.openxmlformats.org/officeDocument/2006/relationships/hyperlink" Target="https://kinsta.com/fr/blog/developpeur-backend/**" TargetMode="External"/><Relationship Id="rId16" Type="http://schemas.openxmlformats.org/officeDocument/2006/relationships/hyperlink" Target="https://kinsta.com/fr/blog/developpeur-backend/" TargetMode="External"/><Relationship Id="rId5" Type="http://schemas.openxmlformats.org/officeDocument/2006/relationships/hyperlink" Target="https://www.avisto.com/fr/developpeur-back-end/" TargetMode="External"/><Relationship Id="rId6" Type="http://schemas.openxmlformats.org/officeDocument/2006/relationships/hyperlink" Target="https://www.avisto.com/fr/developpeur-back-end/" TargetMode="External"/><Relationship Id="rId18" Type="http://schemas.openxmlformats.org/officeDocument/2006/relationships/hyperlink" Target="https://www.digital-campus.fr/guide-metier/developpeur-back-end" TargetMode="External"/><Relationship Id="rId7" Type="http://schemas.openxmlformats.org/officeDocument/2006/relationships/hyperlink" Target="https://anakine.io/fiches-metiers-tech/developpeur-back-end/" TargetMode="External"/><Relationship Id="rId8" Type="http://schemas.openxmlformats.org/officeDocument/2006/relationships/hyperlink" Target="https://anakine.io/fiches-metiers-tech/developpeur-back-en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gif"/></Relationships>
</file>

<file path=ppt/slides/_rels/slide8.xml.rels><?xml version="1.0" encoding="UTF-8" standalone="yes"?><Relationships xmlns="http://schemas.openxmlformats.org/package/2006/relationships"><Relationship Id="rId11" Type="http://schemas.openxmlformats.org/officeDocument/2006/relationships/hyperlink" Target="https://www.datacamp.com/blog/how-to-become-a-data-engineer" TargetMode="External"/><Relationship Id="rId10" Type="http://schemas.openxmlformats.org/officeDocument/2006/relationships/hyperlink" Target="https://datascientest.com/data-engineer-tout-savoir" TargetMode="External"/><Relationship Id="rId13" Type="http://schemas.openxmlformats.org/officeDocument/2006/relationships/hyperlink" Target="https://www.coursera.org/articles/data-engineer-salary#" TargetMode="External"/><Relationship Id="rId12" Type="http://schemas.openxmlformats.org/officeDocument/2006/relationships/hyperlink" Target="https://www.stepstone.be/salary/Junior-Data-Engineer/city/Brussels.html" TargetMode="External"/><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mycommunit.io/fiches-metiers/data-engineer#:~:text=Le%20Data%20Engineer%20d%C3%A9veloppe%20le,d'analyser%20les%20donn%C3%A9es%20collect%C3%A9es" TargetMode="External"/><Relationship Id="rId4" Type="http://schemas.openxmlformats.org/officeDocument/2006/relationships/hyperlink" Target="https://www.apec.fr/tous-nos-metiers/informatique/data-engineer.html#:~:text=Le%2Fla%20data%20engineer%20est,au%20sein%20de%20l'entreprise" TargetMode="External"/><Relationship Id="rId9" Type="http://schemas.openxmlformats.org/officeDocument/2006/relationships/hyperlink" Target="https://www.malt.fr/resources/article/data-engineer--la-competence-la-plus-demandee-du-marche" TargetMode="External"/><Relationship Id="rId5" Type="http://schemas.openxmlformats.org/officeDocument/2006/relationships/hyperlink" Target="https://mycommunit.io/fiches-metiers/data-engineer#:~:text=Le%20Data%20Engineer%20d%C3%A9veloppe%20le,d%27analyser%20les%20donn%C3%A9es%20collect%C3%A9es" TargetMode="External"/><Relationship Id="rId6" Type="http://schemas.openxmlformats.org/officeDocument/2006/relationships/hyperlink" Target="https://www.datacamp.com/blog/how-to-become-a-data-engineer" TargetMode="External"/><Relationship Id="rId7" Type="http://schemas.openxmlformats.org/officeDocument/2006/relationships/hyperlink" Target="https://www.clementine.jobs/fiches-metiers/metiers-du-big-data/data-engineer/" TargetMode="External"/><Relationship Id="rId8" Type="http://schemas.openxmlformats.org/officeDocument/2006/relationships/hyperlink" Target="https://aws.amazon.com/fr/what-is/data-pipeline/#:~:text=Un%20pipeline%20de%20donn%C3%A9es%20est,et%20d%27autres%20canaux%20num%C3%A9rique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Data Engineer</a:t>
            </a:r>
            <a:endParaRPr/>
          </a:p>
        </p:txBody>
      </p:sp>
      <p:sp>
        <p:nvSpPr>
          <p:cNvPr id="87" name="Google Shape;87;p13"/>
          <p:cNvSpPr txBox="1"/>
          <p:nvPr>
            <p:ph idx="1" type="subTitle"/>
          </p:nvPr>
        </p:nvSpPr>
        <p:spPr>
          <a:xfrm>
            <a:off x="729452" y="3162025"/>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Group 4 - 21/02/24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Définition de la profession</a:t>
            </a:r>
            <a:endParaRPr/>
          </a:p>
        </p:txBody>
      </p:sp>
      <p:sp>
        <p:nvSpPr>
          <p:cNvPr id="145" name="Google Shape;145;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 développeur back-end programme la partie caché, le côté serveur, administrateur d’une app ou d’un site web, contrairement au développeur front-end qui s’occupe de la partie visible.</a:t>
            </a:r>
            <a:endParaRPr/>
          </a:p>
          <a:p>
            <a:pPr indent="0" lvl="0" marL="0" rtl="0" algn="l">
              <a:spcBef>
                <a:spcPts val="1200"/>
              </a:spcBef>
              <a:spcAft>
                <a:spcPts val="1200"/>
              </a:spcAft>
              <a:buNone/>
            </a:pPr>
            <a:r>
              <a:rPr lang="fr"/>
              <a:t>Le développeur backend écrit le code qui permet au bouton d’aller chercher les bonnes données dans la base de données. Ces données sont renvoyées au frontend, où le développeur frontend détermine comment elles sont affichées au visiteur.</a:t>
            </a:r>
            <a:endParaRPr/>
          </a:p>
        </p:txBody>
      </p:sp>
      <p:pic>
        <p:nvPicPr>
          <p:cNvPr id="146" name="Google Shape;146;p22"/>
          <p:cNvPicPr preferRelativeResize="0"/>
          <p:nvPr/>
        </p:nvPicPr>
        <p:blipFill>
          <a:blip r:embed="rId3">
            <a:alphaModFix/>
          </a:blip>
          <a:stretch>
            <a:fillRect/>
          </a:stretch>
        </p:blipFill>
        <p:spPr>
          <a:xfrm>
            <a:off x="1704675" y="3499725"/>
            <a:ext cx="5582299" cy="1599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3"/>
          <p:cNvSpPr txBox="1"/>
          <p:nvPr>
            <p:ph type="title"/>
          </p:nvPr>
        </p:nvSpPr>
        <p:spPr>
          <a:xfrm>
            <a:off x="655550" y="13629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Quelles sont les qualités requises pour ce poste ?</a:t>
            </a:r>
            <a:endParaRPr/>
          </a:p>
        </p:txBody>
      </p:sp>
      <p:sp>
        <p:nvSpPr>
          <p:cNvPr id="152" name="Google Shape;152;p23"/>
          <p:cNvSpPr txBox="1"/>
          <p:nvPr>
            <p:ph idx="1" type="body"/>
          </p:nvPr>
        </p:nvSpPr>
        <p:spPr>
          <a:xfrm>
            <a:off x="729450" y="2078875"/>
            <a:ext cx="4845600" cy="17007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rgbClr val="000000"/>
              </a:buClr>
              <a:buSzPts val="1100"/>
              <a:buFont typeface="Arial"/>
              <a:buChar char="●"/>
            </a:pPr>
            <a:r>
              <a:rPr lang="fr"/>
              <a:t>la gestion du temps - Rigoureux.</a:t>
            </a:r>
            <a:endParaRPr/>
          </a:p>
          <a:p>
            <a:pPr indent="-298450" lvl="0" marL="457200" rtl="0" algn="l">
              <a:spcBef>
                <a:spcPts val="0"/>
              </a:spcBef>
              <a:spcAft>
                <a:spcPts val="0"/>
              </a:spcAft>
              <a:buClr>
                <a:srgbClr val="000000"/>
              </a:buClr>
              <a:buSzPts val="1100"/>
              <a:buFont typeface="Arial"/>
              <a:buChar char="●"/>
            </a:pPr>
            <a:r>
              <a:rPr lang="fr"/>
              <a:t>la communication - Travail d’équipe.</a:t>
            </a:r>
            <a:endParaRPr/>
          </a:p>
          <a:p>
            <a:pPr indent="-298450" lvl="0" marL="457200" rtl="0" algn="l">
              <a:spcBef>
                <a:spcPts val="0"/>
              </a:spcBef>
              <a:spcAft>
                <a:spcPts val="0"/>
              </a:spcAft>
              <a:buClr>
                <a:srgbClr val="000000"/>
              </a:buClr>
              <a:buSzPts val="1100"/>
              <a:buFont typeface="Arial"/>
              <a:buChar char="●"/>
            </a:pPr>
            <a:r>
              <a:rPr lang="fr"/>
              <a:t>la créativité - créer la structure du site.</a:t>
            </a:r>
            <a:endParaRPr/>
          </a:p>
          <a:p>
            <a:pPr indent="-298450" lvl="0" marL="457200" rtl="0" algn="l">
              <a:spcBef>
                <a:spcPts val="0"/>
              </a:spcBef>
              <a:spcAft>
                <a:spcPts val="0"/>
              </a:spcAft>
              <a:buClr>
                <a:srgbClr val="000000"/>
              </a:buClr>
              <a:buSzPts val="1100"/>
              <a:buFont typeface="Arial"/>
              <a:buChar char="●"/>
            </a:pPr>
            <a:r>
              <a:rPr lang="fr"/>
              <a:t>la capacité à résoudre des problèmes - Esprit analytique</a:t>
            </a:r>
            <a:endParaRPr/>
          </a:p>
          <a:p>
            <a:pPr indent="0" lvl="0" marL="0" rtl="0" algn="l">
              <a:spcBef>
                <a:spcPts val="1200"/>
              </a:spcBef>
              <a:spcAft>
                <a:spcPts val="1200"/>
              </a:spcAft>
              <a:buNone/>
            </a:pPr>
            <a:r>
              <a:t/>
            </a:r>
            <a:endParaRPr/>
          </a:p>
        </p:txBody>
      </p:sp>
      <p:pic>
        <p:nvPicPr>
          <p:cNvPr id="153" name="Google Shape;153;p23"/>
          <p:cNvPicPr preferRelativeResize="0"/>
          <p:nvPr/>
        </p:nvPicPr>
        <p:blipFill>
          <a:blip r:embed="rId3">
            <a:alphaModFix/>
          </a:blip>
          <a:stretch>
            <a:fillRect/>
          </a:stretch>
        </p:blipFill>
        <p:spPr>
          <a:xfrm>
            <a:off x="5727450" y="2006250"/>
            <a:ext cx="2984850" cy="2984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729450" y="1318650"/>
            <a:ext cx="7881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Quels sont les langages/outils que je dois maîtriser ?</a:t>
            </a:r>
            <a:endParaRPr/>
          </a:p>
        </p:txBody>
      </p:sp>
      <p:pic>
        <p:nvPicPr>
          <p:cNvPr id="159" name="Google Shape;159;p24"/>
          <p:cNvPicPr preferRelativeResize="0"/>
          <p:nvPr/>
        </p:nvPicPr>
        <p:blipFill>
          <a:blip r:embed="rId3">
            <a:alphaModFix/>
          </a:blip>
          <a:stretch>
            <a:fillRect/>
          </a:stretch>
        </p:blipFill>
        <p:spPr>
          <a:xfrm>
            <a:off x="4821425" y="1801050"/>
            <a:ext cx="3569774" cy="3211600"/>
          </a:xfrm>
          <a:prstGeom prst="rect">
            <a:avLst/>
          </a:prstGeom>
          <a:noFill/>
          <a:ln>
            <a:noFill/>
          </a:ln>
        </p:spPr>
      </p:pic>
      <p:pic>
        <p:nvPicPr>
          <p:cNvPr id="160" name="Google Shape;160;p24"/>
          <p:cNvPicPr preferRelativeResize="0"/>
          <p:nvPr/>
        </p:nvPicPr>
        <p:blipFill>
          <a:blip r:embed="rId4">
            <a:alphaModFix/>
          </a:blip>
          <a:stretch>
            <a:fillRect/>
          </a:stretch>
        </p:blipFill>
        <p:spPr>
          <a:xfrm>
            <a:off x="729447" y="1801050"/>
            <a:ext cx="3856902" cy="3211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Combien de temps dure la formation avant d'être prêt à entrer sur le marché du travail ?</a:t>
            </a:r>
            <a:endParaRPr/>
          </a:p>
        </p:txBody>
      </p:sp>
      <p:sp>
        <p:nvSpPr>
          <p:cNvPr id="166" name="Google Shape;166;p25"/>
          <p:cNvSpPr txBox="1"/>
          <p:nvPr>
            <p:ph idx="1" type="body"/>
          </p:nvPr>
        </p:nvSpPr>
        <p:spPr>
          <a:xfrm>
            <a:off x="729450" y="2293825"/>
            <a:ext cx="7688700" cy="22611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a:p>
          <a:p>
            <a:pPr indent="0" lvl="0" marL="0" rtl="0" algn="l">
              <a:spcBef>
                <a:spcPts val="1200"/>
              </a:spcBef>
              <a:spcAft>
                <a:spcPts val="0"/>
              </a:spcAft>
              <a:buNone/>
            </a:pPr>
            <a:r>
              <a:rPr lang="fr"/>
              <a:t>Différent types de formations existe :</a:t>
            </a:r>
            <a:endParaRPr/>
          </a:p>
          <a:p>
            <a:pPr indent="-298450" lvl="0" marL="457200" rtl="0" algn="l">
              <a:spcBef>
                <a:spcPts val="1200"/>
              </a:spcBef>
              <a:spcAft>
                <a:spcPts val="0"/>
              </a:spcAft>
              <a:buClr>
                <a:srgbClr val="000000"/>
              </a:buClr>
              <a:buSzPts val="1100"/>
              <a:buFont typeface="Arial"/>
              <a:buChar char="●"/>
            </a:pPr>
            <a:r>
              <a:rPr lang="fr"/>
              <a:t>Formation courte mais intense qui, requièrent généralement divers prérequis (tels que le CSS ou le HTML) la durée de ce genre de formation varie entre 4 et 12 mois</a:t>
            </a:r>
            <a:endParaRPr/>
          </a:p>
          <a:p>
            <a:pPr indent="-298450" lvl="0" marL="457200" rtl="0" algn="l">
              <a:spcBef>
                <a:spcPts val="0"/>
              </a:spcBef>
              <a:spcAft>
                <a:spcPts val="0"/>
              </a:spcAft>
              <a:buClr>
                <a:srgbClr val="000000"/>
              </a:buClr>
              <a:buSzPts val="1100"/>
              <a:buFont typeface="Arial"/>
              <a:buChar char="●"/>
            </a:pPr>
            <a:r>
              <a:rPr lang="fr"/>
              <a:t>Formation longue (type bachelier) s’est formation dure généralement 3 ans</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Possibilité d'autoformation ? Suivre une formation (où, quand) ? Les prérequis ?</a:t>
            </a:r>
            <a:endParaRPr/>
          </a:p>
        </p:txBody>
      </p:sp>
      <p:sp>
        <p:nvSpPr>
          <p:cNvPr id="172" name="Google Shape;172;p26"/>
          <p:cNvSpPr txBox="1"/>
          <p:nvPr>
            <p:ph idx="1" type="body"/>
          </p:nvPr>
        </p:nvSpPr>
        <p:spPr>
          <a:xfrm>
            <a:off x="729450" y="2165900"/>
            <a:ext cx="4900500" cy="2670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fr">
                <a:solidFill>
                  <a:srgbClr val="000000"/>
                </a:solidFill>
              </a:rPr>
              <a:t>Oui, c’est possible de s’autoformer.</a:t>
            </a:r>
            <a:endParaRPr>
              <a:solidFill>
                <a:srgbClr val="000000"/>
              </a:solidFill>
            </a:endParaRPr>
          </a:p>
          <a:p>
            <a:pPr indent="0" lvl="0" marL="0" rtl="0" algn="l">
              <a:spcBef>
                <a:spcPts val="1200"/>
              </a:spcBef>
              <a:spcAft>
                <a:spcPts val="0"/>
              </a:spcAft>
              <a:buNone/>
            </a:pPr>
            <a:r>
              <a:rPr b="1" lang="fr" u="sng">
                <a:solidFill>
                  <a:schemeClr val="hlink"/>
                </a:solidFill>
                <a:hlinkClick r:id="rId3"/>
              </a:rPr>
              <a:t>Openclassroom</a:t>
            </a:r>
            <a:r>
              <a:rPr lang="fr"/>
              <a:t>,  	</a:t>
            </a:r>
            <a:r>
              <a:rPr b="1" lang="fr" u="sng">
                <a:solidFill>
                  <a:schemeClr val="hlink"/>
                </a:solidFill>
                <a:hlinkClick r:id="rId4"/>
              </a:rPr>
              <a:t>FreeCodeCamp</a:t>
            </a:r>
            <a:r>
              <a:rPr b="1" lang="fr">
                <a:solidFill>
                  <a:srgbClr val="000000"/>
                </a:solidFill>
              </a:rPr>
              <a:t>,</a:t>
            </a:r>
            <a:r>
              <a:rPr lang="fr">
                <a:solidFill>
                  <a:srgbClr val="000000"/>
                </a:solidFill>
              </a:rPr>
              <a:t>,  	</a:t>
            </a:r>
            <a:r>
              <a:rPr lang="fr" u="sng">
                <a:solidFill>
                  <a:schemeClr val="hlink"/>
                </a:solidFill>
                <a:hlinkClick r:id="rId5"/>
              </a:rPr>
              <a:t>Codecademy</a:t>
            </a:r>
            <a:r>
              <a:rPr lang="fr">
                <a:solidFill>
                  <a:srgbClr val="000000"/>
                </a:solidFill>
              </a:rPr>
              <a:t>	…</a:t>
            </a:r>
            <a:endParaRPr>
              <a:solidFill>
                <a:srgbClr val="000000"/>
              </a:solidFill>
            </a:endParaRPr>
          </a:p>
          <a:p>
            <a:pPr indent="0" lvl="0" marL="0" rtl="0" algn="l">
              <a:spcBef>
                <a:spcPts val="1200"/>
              </a:spcBef>
              <a:spcAft>
                <a:spcPts val="0"/>
              </a:spcAft>
              <a:buNone/>
            </a:pPr>
            <a:r>
              <a:rPr lang="fr">
                <a:solidFill>
                  <a:srgbClr val="000000"/>
                </a:solidFill>
              </a:rPr>
              <a:t>L’inconvénient de l’apprentissage en autodidacte est le temps que va prendre votre auto-formation.</a:t>
            </a:r>
            <a:endParaRPr>
              <a:solidFill>
                <a:srgbClr val="000000"/>
              </a:solidFill>
            </a:endParaRPr>
          </a:p>
          <a:p>
            <a:pPr indent="0" lvl="0" marL="0" rtl="0" algn="l">
              <a:spcBef>
                <a:spcPts val="1200"/>
              </a:spcBef>
              <a:spcAft>
                <a:spcPts val="1200"/>
              </a:spcAft>
              <a:buNone/>
            </a:pPr>
            <a:r>
              <a:rPr lang="fr">
                <a:solidFill>
                  <a:srgbClr val="000000"/>
                </a:solidFill>
              </a:rPr>
              <a:t> </a:t>
            </a:r>
            <a:r>
              <a:rPr lang="fr" u="sng">
                <a:solidFill>
                  <a:schemeClr val="hlink"/>
                </a:solidFill>
                <a:hlinkClick r:id="rId6"/>
              </a:rPr>
              <a:t>HTML</a:t>
            </a:r>
            <a:r>
              <a:rPr lang="fr">
                <a:solidFill>
                  <a:srgbClr val="000000"/>
                </a:solidFill>
              </a:rPr>
              <a:t> et </a:t>
            </a:r>
            <a:r>
              <a:rPr lang="fr" u="sng">
                <a:solidFill>
                  <a:schemeClr val="hlink"/>
                </a:solidFill>
                <a:hlinkClick r:id="rId7"/>
              </a:rPr>
              <a:t>CSS</a:t>
            </a:r>
            <a:r>
              <a:rPr lang="fr">
                <a:solidFill>
                  <a:srgbClr val="000000"/>
                </a:solidFill>
              </a:rPr>
              <a:t>.</a:t>
            </a:r>
            <a:endParaRPr/>
          </a:p>
        </p:txBody>
      </p:sp>
      <p:pic>
        <p:nvPicPr>
          <p:cNvPr id="173" name="Google Shape;173;p26"/>
          <p:cNvPicPr preferRelativeResize="0"/>
          <p:nvPr/>
        </p:nvPicPr>
        <p:blipFill>
          <a:blip r:embed="rId8">
            <a:alphaModFix/>
          </a:blip>
          <a:stretch>
            <a:fillRect/>
          </a:stretch>
        </p:blipFill>
        <p:spPr>
          <a:xfrm>
            <a:off x="5736675" y="2165900"/>
            <a:ext cx="2681475" cy="1518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Emploi en pénurie ? salaire pour un débutant junior ?</a:t>
            </a:r>
            <a:endParaRPr/>
          </a:p>
        </p:txBody>
      </p:sp>
      <p:sp>
        <p:nvSpPr>
          <p:cNvPr id="179" name="Google Shape;179;p27"/>
          <p:cNvSpPr txBox="1"/>
          <p:nvPr>
            <p:ph idx="1" type="body"/>
          </p:nvPr>
        </p:nvSpPr>
        <p:spPr>
          <a:xfrm>
            <a:off x="729450" y="2078875"/>
            <a:ext cx="2980800" cy="297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Oui </a:t>
            </a:r>
            <a:r>
              <a:rPr lang="fr"/>
              <a:t>c'est</a:t>
            </a:r>
            <a:r>
              <a:rPr lang="fr"/>
              <a:t> un métier très demandé. </a:t>
            </a:r>
            <a:endParaRPr/>
          </a:p>
          <a:p>
            <a:pPr indent="0" lvl="0" marL="0" rtl="0" algn="l">
              <a:spcBef>
                <a:spcPts val="1200"/>
              </a:spcBef>
              <a:spcAft>
                <a:spcPts val="1200"/>
              </a:spcAft>
              <a:buNone/>
            </a:pPr>
            <a:r>
              <a:rPr lang="fr"/>
              <a:t>Un développeur back-end débutant est rémunéré entre 3 300 €  et 3 700 € brut mensuel.</a:t>
            </a:r>
            <a:endParaRPr/>
          </a:p>
        </p:txBody>
      </p:sp>
      <p:pic>
        <p:nvPicPr>
          <p:cNvPr id="180" name="Google Shape;180;p27"/>
          <p:cNvPicPr preferRelativeResize="0"/>
          <p:nvPr/>
        </p:nvPicPr>
        <p:blipFill>
          <a:blip r:embed="rId3">
            <a:alphaModFix/>
          </a:blip>
          <a:stretch>
            <a:fillRect/>
          </a:stretch>
        </p:blipFill>
        <p:spPr>
          <a:xfrm>
            <a:off x="4615075" y="2124825"/>
            <a:ext cx="2542825" cy="2925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9">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Sources </a:t>
            </a:r>
            <a:endParaRPr/>
          </a:p>
        </p:txBody>
      </p:sp>
      <p:sp>
        <p:nvSpPr>
          <p:cNvPr id="186" name="Google Shape;186;p28"/>
          <p:cNvSpPr txBox="1"/>
          <p:nvPr>
            <p:ph idx="1" type="body"/>
          </p:nvPr>
        </p:nvSpPr>
        <p:spPr>
          <a:xfrm>
            <a:off x="729450" y="1853850"/>
            <a:ext cx="7918200" cy="2870400"/>
          </a:xfrm>
          <a:prstGeom prst="rect">
            <a:avLst/>
          </a:prstGeom>
        </p:spPr>
        <p:txBody>
          <a:bodyPr anchorCtr="0" anchor="t" bIns="91425" lIns="91425" spcFirstLastPara="1" rIns="91425" wrap="square" tIns="91425">
            <a:noAutofit/>
          </a:bodyPr>
          <a:lstStyle/>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3"/>
              </a:rPr>
              <a:t>https://becode.org/fr/les-formations/junior-developer/</a:t>
            </a:r>
            <a:br>
              <a:rPr lang="fr" sz="900" u="sng">
                <a:solidFill>
                  <a:schemeClr val="hlink"/>
                </a:solidFill>
                <a:hlinkClick r:id="rId4"/>
              </a:rPr>
            </a:br>
            <a:endParaRPr sz="900" u="sng">
              <a:solidFill>
                <a:schemeClr val="hlink"/>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5"/>
              </a:rPr>
              <a:t>https://www.avisto.com/fr/developpeur-back-end/</a:t>
            </a:r>
            <a:br>
              <a:rPr lang="fr" sz="900" u="sng">
                <a:solidFill>
                  <a:schemeClr val="hlink"/>
                </a:solidFill>
                <a:hlinkClick r:id="rId6"/>
              </a:rPr>
            </a:br>
            <a:endParaRPr sz="900" u="sng">
              <a:solidFill>
                <a:schemeClr val="hlink"/>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7"/>
              </a:rPr>
              <a:t>https://anakine.io/fiches-metiers-tech/developpeur-back-end/</a:t>
            </a:r>
            <a:br>
              <a:rPr lang="fr" sz="900" u="sng">
                <a:solidFill>
                  <a:schemeClr val="hlink"/>
                </a:solidFill>
                <a:hlinkClick r:id="rId8"/>
              </a:rPr>
            </a:br>
            <a:endParaRPr sz="900" u="sng">
              <a:solidFill>
                <a:schemeClr val="hlink"/>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9"/>
              </a:rPr>
              <a:t>https://guardia.school/metiers/developpeur-back-end.html#:~:text=Les</a:t>
            </a:r>
            <a:r>
              <a:rPr lang="fr" sz="900">
                <a:solidFill>
                  <a:srgbClr val="000000"/>
                </a:solidFill>
              </a:rPr>
              <a:t> développeurs back-end doivent,pour concevoir l'infrastructure web.</a:t>
            </a:r>
            <a:br>
              <a:rPr lang="fr" sz="900">
                <a:solidFill>
                  <a:srgbClr val="000000"/>
                </a:solidFill>
              </a:rPr>
            </a:br>
            <a:endParaRPr sz="900">
              <a:solidFill>
                <a:srgbClr val="000000"/>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0"/>
              </a:rPr>
              <a:t>https://www.etudestech.com/metier/developpeur-back-end-2/</a:t>
            </a:r>
            <a:br>
              <a:rPr lang="fr" sz="900" u="sng">
                <a:solidFill>
                  <a:schemeClr val="hlink"/>
                </a:solidFill>
                <a:hlinkClick r:id="rId11"/>
              </a:rPr>
            </a:br>
            <a:endParaRPr sz="900" u="sng">
              <a:solidFill>
                <a:schemeClr val="hlink"/>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2"/>
              </a:rPr>
              <a:t>https://www.silicon.fr/developpeurs-10-profils-recherches-2023-456421.html#:~:text=Ingénieurs</a:t>
            </a:r>
            <a:r>
              <a:rPr lang="fr" sz="900">
                <a:solidFill>
                  <a:srgbClr val="000000"/>
                </a:solidFill>
              </a:rPr>
              <a:t> back end et développeurs,priorité pour de nombreux recruteurs.</a:t>
            </a:r>
            <a:br>
              <a:rPr lang="fr" sz="900">
                <a:solidFill>
                  <a:srgbClr val="000000"/>
                </a:solidFill>
              </a:rPr>
            </a:br>
            <a:endParaRPr sz="900">
              <a:solidFill>
                <a:srgbClr val="000000"/>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3"/>
              </a:rPr>
              <a:t>https://welovedevs.com/fr/articles/devenir-developpeur/</a:t>
            </a:r>
            <a:br>
              <a:rPr lang="fr" sz="900" u="sng">
                <a:solidFill>
                  <a:schemeClr val="hlink"/>
                </a:solidFill>
                <a:hlinkClick r:id="rId14"/>
              </a:rPr>
            </a:br>
            <a:endParaRPr sz="900" u="sng">
              <a:solidFill>
                <a:schemeClr val="hlink"/>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5"/>
              </a:rPr>
              <a:t>https://www.dorifor.be/formation/back-end-developer-hack-your-future-en-anglais-9505.htm</a:t>
            </a:r>
            <a:r>
              <a:rPr lang="fr" sz="900">
                <a:solidFill>
                  <a:srgbClr val="000000"/>
                </a:solidFill>
              </a:rPr>
              <a:t>l</a:t>
            </a:r>
            <a:br>
              <a:rPr lang="fr" sz="900">
                <a:solidFill>
                  <a:srgbClr val="000000"/>
                </a:solidFill>
              </a:rPr>
            </a:br>
            <a:endParaRPr sz="900">
              <a:solidFill>
                <a:srgbClr val="000000"/>
              </a:solidFill>
            </a:endParaRPr>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6"/>
              </a:rPr>
              <a:t>**</a:t>
            </a:r>
            <a:r>
              <a:rPr lang="fr" sz="900" u="sng">
                <a:solidFill>
                  <a:schemeClr val="hlink"/>
                </a:solidFill>
                <a:hlinkClick r:id="rId17"/>
              </a:rPr>
              <a:t>https://kinsta.com/fr/blog/developpeur-backend/**</a:t>
            </a:r>
            <a:endParaRPr sz="900"/>
          </a:p>
          <a:p>
            <a:pPr indent="-285750" lvl="1" marL="914400" rtl="0" algn="l">
              <a:lnSpc>
                <a:spcPct val="100000"/>
              </a:lnSpc>
              <a:spcBef>
                <a:spcPts val="0"/>
              </a:spcBef>
              <a:spcAft>
                <a:spcPts val="0"/>
              </a:spcAft>
              <a:buClr>
                <a:srgbClr val="000000"/>
              </a:buClr>
              <a:buSzPts val="900"/>
              <a:buFont typeface="Arial"/>
              <a:buAutoNum type="alphaLcPeriod"/>
            </a:pPr>
            <a:r>
              <a:t/>
            </a:r>
            <a:endParaRPr sz="900"/>
          </a:p>
          <a:p>
            <a:pPr indent="-285750" lvl="0" marL="457200" rtl="0" algn="l">
              <a:lnSpc>
                <a:spcPct val="100000"/>
              </a:lnSpc>
              <a:spcBef>
                <a:spcPts val="0"/>
              </a:spcBef>
              <a:spcAft>
                <a:spcPts val="0"/>
              </a:spcAft>
              <a:buClr>
                <a:srgbClr val="000000"/>
              </a:buClr>
              <a:buSzPts val="900"/>
              <a:buFont typeface="Arial"/>
              <a:buChar char="●"/>
            </a:pPr>
            <a:r>
              <a:rPr lang="fr" sz="900" u="sng">
                <a:solidFill>
                  <a:schemeClr val="hlink"/>
                </a:solidFill>
                <a:hlinkClick r:id="rId18"/>
              </a:rPr>
              <a:t>https://www.digital-campus.fr/guide-metier/developpeur-back-end</a:t>
            </a:r>
            <a:endParaRPr sz="900"/>
          </a:p>
          <a:p>
            <a:pPr indent="-285750" lvl="1" marL="914400" rtl="0" algn="l">
              <a:lnSpc>
                <a:spcPct val="100000"/>
              </a:lnSpc>
              <a:spcBef>
                <a:spcPts val="0"/>
              </a:spcBef>
              <a:spcAft>
                <a:spcPts val="0"/>
              </a:spcAft>
              <a:buClr>
                <a:srgbClr val="000000"/>
              </a:buClr>
              <a:buSzPts val="900"/>
              <a:buFont typeface="Arial"/>
              <a:buAutoNum type="alphaLcPeriod"/>
            </a:pPr>
            <a:r>
              <a:t/>
            </a:r>
            <a:endParaRPr sz="900"/>
          </a:p>
          <a:p>
            <a:pPr indent="-285750" lvl="0" marL="457200" rtl="0" algn="l">
              <a:lnSpc>
                <a:spcPct val="100000"/>
              </a:lnSpc>
              <a:spcBef>
                <a:spcPts val="0"/>
              </a:spcBef>
              <a:spcAft>
                <a:spcPts val="0"/>
              </a:spcAft>
              <a:buClr>
                <a:srgbClr val="000000"/>
              </a:buClr>
              <a:buSzPts val="900"/>
              <a:buFont typeface="Arial"/>
              <a:buChar char="●"/>
            </a:pPr>
            <a:r>
              <a:rPr lang="fr" sz="900"/>
              <a:t>https://www.wearedevelopers.com/magazine/best-tools-backend-development</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Définition de la profession</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4" name="Google Shape;94;p14"/>
          <p:cNvPicPr preferRelativeResize="0"/>
          <p:nvPr/>
        </p:nvPicPr>
        <p:blipFill>
          <a:blip r:embed="rId3">
            <a:alphaModFix/>
          </a:blip>
          <a:stretch>
            <a:fillRect/>
          </a:stretch>
        </p:blipFill>
        <p:spPr>
          <a:xfrm>
            <a:off x="1660700" y="1978125"/>
            <a:ext cx="4743450" cy="2647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Quelles qualités pour ce métier? </a:t>
            </a:r>
            <a:endParaRPr/>
          </a:p>
        </p:txBody>
      </p:sp>
      <p:sp>
        <p:nvSpPr>
          <p:cNvPr id="100" name="Google Shape;100;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None/>
            </a:pPr>
            <a:r>
              <a:rPr b="1" lang="fr" sz="3539" u="sng"/>
              <a:t>Soft Skills: </a:t>
            </a:r>
            <a:endParaRPr b="1" sz="3539" u="sng"/>
          </a:p>
          <a:p>
            <a:pPr indent="-304222" lvl="0" marL="457200" rtl="0" algn="l">
              <a:lnSpc>
                <a:spcPct val="100000"/>
              </a:lnSpc>
              <a:spcBef>
                <a:spcPts val="1200"/>
              </a:spcBef>
              <a:spcAft>
                <a:spcPts val="0"/>
              </a:spcAft>
              <a:buSzPct val="100000"/>
              <a:buChar char="●"/>
            </a:pPr>
            <a:r>
              <a:rPr lang="fr" sz="2507"/>
              <a:t>C</a:t>
            </a:r>
            <a:r>
              <a:rPr lang="fr" sz="2507"/>
              <a:t>réativité</a:t>
            </a:r>
            <a:endParaRPr sz="2507"/>
          </a:p>
          <a:p>
            <a:pPr indent="-304222" lvl="0" marL="457200" rtl="0" algn="l">
              <a:spcBef>
                <a:spcPts val="0"/>
              </a:spcBef>
              <a:spcAft>
                <a:spcPts val="0"/>
              </a:spcAft>
              <a:buSzPct val="100000"/>
              <a:buChar char="●"/>
            </a:pPr>
            <a:r>
              <a:rPr lang="fr" sz="2507"/>
              <a:t>Communication, Team Spirit </a:t>
            </a:r>
            <a:endParaRPr sz="2507"/>
          </a:p>
          <a:p>
            <a:pPr indent="-304222" lvl="0" marL="457200" rtl="0" algn="l">
              <a:spcBef>
                <a:spcPts val="0"/>
              </a:spcBef>
              <a:spcAft>
                <a:spcPts val="0"/>
              </a:spcAft>
              <a:buSzPct val="100000"/>
              <a:buChar char="●"/>
            </a:pPr>
            <a:r>
              <a:rPr lang="fr" sz="2507"/>
              <a:t>Curiosité</a:t>
            </a:r>
            <a:endParaRPr sz="2507"/>
          </a:p>
          <a:p>
            <a:pPr indent="-304222" lvl="0" marL="457200" rtl="0" algn="l">
              <a:spcBef>
                <a:spcPts val="0"/>
              </a:spcBef>
              <a:spcAft>
                <a:spcPts val="0"/>
              </a:spcAft>
              <a:buSzPct val="100000"/>
              <a:buChar char="●"/>
            </a:pPr>
            <a:r>
              <a:rPr lang="fr" sz="2507"/>
              <a:t>Attention to detail and Quality Control </a:t>
            </a:r>
            <a:endParaRPr sz="2507"/>
          </a:p>
          <a:p>
            <a:pPr indent="-304222" lvl="0" marL="457200" rtl="0" algn="l">
              <a:spcBef>
                <a:spcPts val="0"/>
              </a:spcBef>
              <a:spcAft>
                <a:spcPts val="0"/>
              </a:spcAft>
              <a:buSzPct val="100000"/>
              <a:buChar char="●"/>
            </a:pPr>
            <a:r>
              <a:rPr lang="fr" sz="2507"/>
              <a:t>Prise de décision rapide</a:t>
            </a:r>
            <a:endParaRPr sz="2507"/>
          </a:p>
          <a:p>
            <a:pPr indent="-304222" lvl="0" marL="457200" rtl="0" algn="l">
              <a:spcBef>
                <a:spcPts val="0"/>
              </a:spcBef>
              <a:spcAft>
                <a:spcPts val="0"/>
              </a:spcAft>
              <a:buSzPct val="100000"/>
              <a:buChar char="●"/>
            </a:pPr>
            <a:r>
              <a:rPr lang="fr" sz="2507"/>
              <a:t>Organisation</a:t>
            </a:r>
            <a:endParaRPr sz="2507"/>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01" name="Google Shape;101;p15"/>
          <p:cNvPicPr preferRelativeResize="0"/>
          <p:nvPr/>
        </p:nvPicPr>
        <p:blipFill>
          <a:blip r:embed="rId3">
            <a:alphaModFix/>
          </a:blip>
          <a:stretch>
            <a:fillRect/>
          </a:stretch>
        </p:blipFill>
        <p:spPr>
          <a:xfrm>
            <a:off x="6177275" y="1447024"/>
            <a:ext cx="2596925" cy="2596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Quelles qualités pour ce métier?</a:t>
            </a:r>
            <a:endParaRPr/>
          </a:p>
        </p:txBody>
      </p:sp>
      <p:sp>
        <p:nvSpPr>
          <p:cNvPr id="107" name="Google Shape;107;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fr" sz="1700" u="sng"/>
              <a:t>Hard Skills: </a:t>
            </a:r>
            <a:endParaRPr b="1" sz="1700" u="sng"/>
          </a:p>
          <a:p>
            <a:pPr indent="-311150" lvl="0" marL="457200" rtl="0" algn="l">
              <a:spcBef>
                <a:spcPts val="1200"/>
              </a:spcBef>
              <a:spcAft>
                <a:spcPts val="0"/>
              </a:spcAft>
              <a:buSzPts val="1300"/>
              <a:buChar char="●"/>
            </a:pPr>
            <a:r>
              <a:rPr lang="fr"/>
              <a:t>Compétences techniques</a:t>
            </a:r>
            <a:endParaRPr/>
          </a:p>
          <a:p>
            <a:pPr indent="-311150" lvl="0" marL="457200" rtl="0" algn="l">
              <a:spcBef>
                <a:spcPts val="0"/>
              </a:spcBef>
              <a:spcAft>
                <a:spcPts val="0"/>
              </a:spcAft>
              <a:buSzPts val="1300"/>
              <a:buChar char="●"/>
            </a:pPr>
            <a:r>
              <a:rPr lang="fr"/>
              <a:t>Compréhension technique (databases, stockage, …)</a:t>
            </a:r>
            <a:endParaRPr/>
          </a:p>
          <a:p>
            <a:pPr indent="-311150" lvl="0" marL="457200" rtl="0" algn="l">
              <a:spcBef>
                <a:spcPts val="0"/>
              </a:spcBef>
              <a:spcAft>
                <a:spcPts val="0"/>
              </a:spcAft>
              <a:buSzPts val="1300"/>
              <a:buChar char="●"/>
            </a:pPr>
            <a:r>
              <a:rPr lang="fr"/>
              <a:t>Compétence en ingénierie logicielle (</a:t>
            </a:r>
            <a:r>
              <a:rPr b="1" lang="fr"/>
              <a:t>pipelines de données</a:t>
            </a:r>
            <a:r>
              <a:rPr lang="fr"/>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809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Quels sont les langages/outils que je dois maîtriser ?</a:t>
            </a:r>
            <a:endParaRPr/>
          </a:p>
        </p:txBody>
      </p:sp>
      <p:sp>
        <p:nvSpPr>
          <p:cNvPr id="113" name="Google Shape;113;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lnSpcReduction="20000"/>
          </a:bodyPr>
          <a:lstStyle/>
          <a:p>
            <a:pPr indent="-298767" lvl="0" marL="457200" rtl="0" algn="l">
              <a:lnSpc>
                <a:spcPct val="200000"/>
              </a:lnSpc>
              <a:spcBef>
                <a:spcPts val="0"/>
              </a:spcBef>
              <a:spcAft>
                <a:spcPts val="0"/>
              </a:spcAft>
              <a:buSzPct val="100000"/>
              <a:buChar char="●"/>
            </a:pPr>
            <a:r>
              <a:rPr b="1" lang="fr"/>
              <a:t>Des langages de programmation ?</a:t>
            </a:r>
            <a:endParaRPr b="1"/>
          </a:p>
          <a:p>
            <a:pPr indent="-298767" lvl="0" marL="457200" rtl="0" algn="l">
              <a:lnSpc>
                <a:spcPct val="200000"/>
              </a:lnSpc>
              <a:spcBef>
                <a:spcPts val="0"/>
              </a:spcBef>
              <a:spcAft>
                <a:spcPts val="0"/>
              </a:spcAft>
              <a:buSzPct val="100000"/>
              <a:buChar char="●"/>
            </a:pPr>
            <a:r>
              <a:rPr b="1" lang="fr"/>
              <a:t>Les pipelines ETL</a:t>
            </a:r>
            <a:endParaRPr b="1"/>
          </a:p>
          <a:p>
            <a:pPr indent="-298767" lvl="0" marL="457200" rtl="0" algn="l">
              <a:lnSpc>
                <a:spcPct val="200000"/>
              </a:lnSpc>
              <a:spcBef>
                <a:spcPts val="0"/>
              </a:spcBef>
              <a:spcAft>
                <a:spcPts val="0"/>
              </a:spcAft>
              <a:buSzPct val="100000"/>
              <a:buChar char="●"/>
            </a:pPr>
            <a:r>
              <a:rPr b="1" lang="fr"/>
              <a:t>Data Lakes et les Data Warehouses</a:t>
            </a:r>
            <a:endParaRPr b="1"/>
          </a:p>
          <a:p>
            <a:pPr indent="-298767" lvl="0" marL="457200" rtl="0" algn="l">
              <a:lnSpc>
                <a:spcPct val="200000"/>
              </a:lnSpc>
              <a:spcBef>
                <a:spcPts val="0"/>
              </a:spcBef>
              <a:spcAft>
                <a:spcPts val="0"/>
              </a:spcAft>
              <a:buSzPct val="100000"/>
              <a:buChar char="●"/>
            </a:pPr>
            <a:r>
              <a:rPr b="1" lang="fr"/>
              <a:t>Le traitement de données Big Data</a:t>
            </a:r>
            <a:endParaRPr b="1"/>
          </a:p>
          <a:p>
            <a:pPr indent="-298767" lvl="0" marL="457200" rtl="0" algn="l">
              <a:lnSpc>
                <a:spcPct val="200000"/>
              </a:lnSpc>
              <a:spcBef>
                <a:spcPts val="0"/>
              </a:spcBef>
              <a:spcAft>
                <a:spcPts val="0"/>
              </a:spcAft>
              <a:buSzPct val="100000"/>
              <a:buChar char="●"/>
            </a:pPr>
            <a:r>
              <a:rPr b="1" lang="fr"/>
              <a:t>Environnements Cloud</a:t>
            </a:r>
            <a:endParaRPr b="1"/>
          </a:p>
          <a:p>
            <a:pPr indent="-298767" lvl="0" marL="457200" rtl="0" algn="l">
              <a:lnSpc>
                <a:spcPct val="200000"/>
              </a:lnSpc>
              <a:spcBef>
                <a:spcPts val="0"/>
              </a:spcBef>
              <a:spcAft>
                <a:spcPts val="0"/>
              </a:spcAft>
              <a:buSzPct val="100000"/>
              <a:buChar char="●"/>
            </a:pPr>
            <a:r>
              <a:rPr b="1" lang="fr"/>
              <a:t>Les Flux de données en temps réel</a:t>
            </a:r>
            <a:endParaRPr b="1"/>
          </a:p>
          <a:p>
            <a:pPr indent="-298767" lvl="0" marL="457200" rtl="0" algn="l">
              <a:lnSpc>
                <a:spcPct val="200000"/>
              </a:lnSpc>
              <a:spcBef>
                <a:spcPts val="0"/>
              </a:spcBef>
              <a:spcAft>
                <a:spcPts val="0"/>
              </a:spcAft>
              <a:buSzPct val="100000"/>
              <a:buChar char="●"/>
            </a:pPr>
            <a:r>
              <a:rPr b="1" lang="fr"/>
              <a:t>Un peu d’intelligence artificielle</a:t>
            </a:r>
            <a:endParaRPr b="1"/>
          </a:p>
        </p:txBody>
      </p:sp>
      <p:pic>
        <p:nvPicPr>
          <p:cNvPr id="114" name="Google Shape;114;p17"/>
          <p:cNvPicPr preferRelativeResize="0"/>
          <p:nvPr/>
        </p:nvPicPr>
        <p:blipFill>
          <a:blip r:embed="rId3">
            <a:alphaModFix/>
          </a:blip>
          <a:stretch>
            <a:fillRect/>
          </a:stretch>
        </p:blipFill>
        <p:spPr>
          <a:xfrm>
            <a:off x="5769249" y="2024500"/>
            <a:ext cx="2648901" cy="26703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Quelle est la durée de formation ?</a:t>
            </a:r>
            <a:endParaRPr/>
          </a:p>
        </p:txBody>
      </p:sp>
      <p:sp>
        <p:nvSpPr>
          <p:cNvPr id="120" name="Google Shape;120;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u="sng"/>
              <a:t>Formation “classique” de 4 à 5 ans</a:t>
            </a:r>
            <a:endParaRPr u="sng"/>
          </a:p>
          <a:p>
            <a:pPr indent="0" lvl="0" marL="0" rtl="0" algn="l">
              <a:spcBef>
                <a:spcPts val="1200"/>
              </a:spcBef>
              <a:spcAft>
                <a:spcPts val="0"/>
              </a:spcAft>
              <a:buNone/>
            </a:pPr>
            <a:r>
              <a:rPr lang="fr"/>
              <a:t>Peut varier de quelques mois à quelques années selon: </a:t>
            </a:r>
            <a:endParaRPr/>
          </a:p>
          <a:p>
            <a:pPr indent="-311150" lvl="0" marL="457200" rtl="0" algn="l">
              <a:spcBef>
                <a:spcPts val="1200"/>
              </a:spcBef>
              <a:spcAft>
                <a:spcPts val="0"/>
              </a:spcAft>
              <a:buSzPts val="1300"/>
              <a:buChar char="●"/>
            </a:pPr>
            <a:r>
              <a:rPr lang="fr"/>
              <a:t>Formation académique</a:t>
            </a:r>
            <a:endParaRPr/>
          </a:p>
          <a:p>
            <a:pPr indent="-311150" lvl="0" marL="457200" rtl="0" algn="l">
              <a:spcBef>
                <a:spcPts val="0"/>
              </a:spcBef>
              <a:spcAft>
                <a:spcPts val="0"/>
              </a:spcAft>
              <a:buSzPts val="1300"/>
              <a:buChar char="●"/>
            </a:pPr>
            <a:r>
              <a:rPr lang="fr"/>
              <a:t>Développement des compétences techniques</a:t>
            </a:r>
            <a:endParaRPr/>
          </a:p>
          <a:p>
            <a:pPr indent="-311150" lvl="0" marL="457200" rtl="0" algn="l">
              <a:spcBef>
                <a:spcPts val="0"/>
              </a:spcBef>
              <a:spcAft>
                <a:spcPts val="0"/>
              </a:spcAft>
              <a:buSzPts val="1300"/>
              <a:buChar char="●"/>
            </a:pPr>
            <a:r>
              <a:rPr lang="fr"/>
              <a:t>Expérience pratique</a:t>
            </a:r>
            <a:endParaRPr/>
          </a:p>
          <a:p>
            <a:pPr indent="-311150" lvl="0" marL="457200" rtl="0" algn="l">
              <a:spcBef>
                <a:spcPts val="0"/>
              </a:spcBef>
              <a:spcAft>
                <a:spcPts val="0"/>
              </a:spcAft>
              <a:buSzPts val="1300"/>
              <a:buChar char="●"/>
            </a:pPr>
            <a:r>
              <a:rPr lang="fr"/>
              <a:t>Stages ou postes débutants</a:t>
            </a:r>
            <a:endParaRPr/>
          </a:p>
          <a:p>
            <a:pPr indent="-311150" lvl="0" marL="457200" rtl="0" algn="l">
              <a:spcBef>
                <a:spcPts val="0"/>
              </a:spcBef>
              <a:spcAft>
                <a:spcPts val="0"/>
              </a:spcAft>
              <a:buSzPts val="1300"/>
              <a:buChar char="●"/>
            </a:pPr>
            <a:r>
              <a:rPr lang="fr"/>
              <a:t>Apprentissage continu</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0">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729450" y="1318650"/>
            <a:ext cx="7848300" cy="54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Emploi en pénurie ? Salaire pour un débutant/junior ?</a:t>
            </a:r>
            <a:endParaRPr/>
          </a:p>
        </p:txBody>
      </p:sp>
      <p:sp>
        <p:nvSpPr>
          <p:cNvPr id="126" name="Google Shape;126;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Char char="●"/>
            </a:pPr>
            <a:r>
              <a:rPr b="1" lang="fr"/>
              <a:t>Forte demande ?</a:t>
            </a:r>
            <a:endParaRPr b="1"/>
          </a:p>
          <a:p>
            <a:pPr indent="-311150" lvl="0" marL="457200" rtl="0" algn="l">
              <a:lnSpc>
                <a:spcPct val="200000"/>
              </a:lnSpc>
              <a:spcBef>
                <a:spcPts val="0"/>
              </a:spcBef>
              <a:spcAft>
                <a:spcPts val="0"/>
              </a:spcAft>
              <a:buSzPts val="1300"/>
              <a:buChar char="●"/>
            </a:pPr>
            <a:r>
              <a:rPr b="1" lang="fr"/>
              <a:t>Le salaire et le junior</a:t>
            </a:r>
            <a:endParaRPr b="1"/>
          </a:p>
          <a:p>
            <a:pPr indent="-311150" lvl="0" marL="457200" rtl="0" algn="l">
              <a:lnSpc>
                <a:spcPct val="200000"/>
              </a:lnSpc>
              <a:spcBef>
                <a:spcPts val="0"/>
              </a:spcBef>
              <a:spcAft>
                <a:spcPts val="0"/>
              </a:spcAft>
              <a:buSzPts val="1300"/>
              <a:buChar char="●"/>
            </a:pPr>
            <a:r>
              <a:rPr b="1" lang="fr"/>
              <a:t>Les certifications spécialisées</a:t>
            </a:r>
            <a:endParaRPr b="1"/>
          </a:p>
        </p:txBody>
      </p:sp>
      <p:pic>
        <p:nvPicPr>
          <p:cNvPr id="127" name="Google Shape;127;p19"/>
          <p:cNvPicPr preferRelativeResize="0"/>
          <p:nvPr/>
        </p:nvPicPr>
        <p:blipFill>
          <a:blip r:embed="rId3">
            <a:alphaModFix/>
          </a:blip>
          <a:stretch>
            <a:fillRect/>
          </a:stretch>
        </p:blipFill>
        <p:spPr>
          <a:xfrm>
            <a:off x="5603575" y="2078875"/>
            <a:ext cx="2756550" cy="2064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xEl>
                                              <p:pRg end="2" st="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Source</a:t>
            </a:r>
            <a:endParaRPr/>
          </a:p>
        </p:txBody>
      </p:sp>
      <p:sp>
        <p:nvSpPr>
          <p:cNvPr id="133" name="Google Shape;133;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3"/>
              </a:rPr>
              <a:t>https://mycommunit.io/fiches-metiers/data-engineer#:~:text=Le%20Data%20Engineer%20d%C3%A9veloppe%20le,d'analyser%20les%20donn%C3%A9es%20collect%C3%A9es</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4"/>
              </a:rPr>
              <a:t>https://www.apec.fr/tous-nos-metiers/informatique/data-engineer.html#:~:text=Le%2Fla%20data%20engineer%20est,au%20sein%20de%20l'entreprise</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5"/>
              </a:rPr>
              <a:t>https://mycommunit.io/fiches-metiers/data-engineer#:~:text=Le Data Engineer développe le,d'analyser les données collectées</a:t>
            </a:r>
            <a:r>
              <a:rPr lang="fr" sz="975">
                <a:solidFill>
                  <a:srgbClr val="000000"/>
                </a:solidFill>
                <a:latin typeface="Arial"/>
                <a:ea typeface="Arial"/>
                <a:cs typeface="Arial"/>
                <a:sym typeface="Arial"/>
              </a:rPr>
              <a:t>.</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6"/>
              </a:rPr>
              <a:t>https://www.datacamp.com/blog/how-to-become-a-data-engineer</a:t>
            </a:r>
            <a:endParaRPr sz="975" u="sng">
              <a:solidFill>
                <a:schemeClr val="hlink"/>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7"/>
              </a:rPr>
              <a:t>https://www.clementine.jobs/fiches-metiers/metiers-du-big-data/data-engineer/</a:t>
            </a:r>
            <a:endParaRPr sz="975" u="sng">
              <a:solidFill>
                <a:schemeClr val="hlink"/>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8"/>
              </a:rPr>
              <a:t>https://aws.amazon.com/fr/what-is/data-pipeline/#:~:text=Un pipeline de données est,et d'autres canaux numériques</a:t>
            </a:r>
            <a:r>
              <a:rPr lang="fr" sz="975">
                <a:solidFill>
                  <a:srgbClr val="000000"/>
                </a:solidFill>
                <a:latin typeface="Arial"/>
                <a:ea typeface="Arial"/>
                <a:cs typeface="Arial"/>
                <a:sym typeface="Arial"/>
              </a:rPr>
              <a:t>.</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9"/>
              </a:rPr>
              <a:t>https://www.malt.fr/resources/article/data-engineer--la-competence-la-plus-demandee-du-marche</a:t>
            </a:r>
            <a:r>
              <a:rPr lang="fr" sz="975" u="sng">
                <a:solidFill>
                  <a:schemeClr val="hlink"/>
                </a:solidFill>
                <a:latin typeface="Arial"/>
                <a:ea typeface="Arial"/>
                <a:cs typeface="Arial"/>
                <a:sym typeface="Arial"/>
                <a:hlinkClick r:id="rId10"/>
              </a:rPr>
              <a:t> https://datascientest.com/data-engineer-tout-savoir</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11"/>
              </a:rPr>
              <a:t>https://www.datacamp.com/blog/how-to-become-a-data-engineer</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12"/>
              </a:rPr>
              <a:t>https://www.stepstone.be/salary/Junior-Data-Engineer/city/Brussels.html</a:t>
            </a:r>
            <a:endParaRPr sz="975" u="sng">
              <a:solidFill>
                <a:schemeClr val="hlink"/>
              </a:solidFill>
              <a:latin typeface="Arial"/>
              <a:ea typeface="Arial"/>
              <a:cs typeface="Arial"/>
              <a:sym typeface="Arial"/>
            </a:endParaRPr>
          </a:p>
          <a:p>
            <a:pPr indent="0" lvl="0" marL="0" rtl="0" algn="l">
              <a:lnSpc>
                <a:spcPct val="100000"/>
              </a:lnSpc>
              <a:spcBef>
                <a:spcPts val="200"/>
              </a:spcBef>
              <a:spcAft>
                <a:spcPts val="0"/>
              </a:spcAft>
              <a:buSzPts val="275"/>
              <a:buNone/>
            </a:pPr>
            <a:r>
              <a:rPr lang="fr" sz="975" u="sng">
                <a:solidFill>
                  <a:schemeClr val="hlink"/>
                </a:solidFill>
                <a:latin typeface="Arial"/>
                <a:ea typeface="Arial"/>
                <a:cs typeface="Arial"/>
                <a:sym typeface="Arial"/>
                <a:hlinkClick r:id="rId13"/>
              </a:rPr>
              <a:t>https://www.coursera.org/articles/data-engineer-salary#</a:t>
            </a:r>
            <a:endParaRPr sz="975">
              <a:solidFill>
                <a:srgbClr val="000000"/>
              </a:solidFill>
              <a:latin typeface="Arial"/>
              <a:ea typeface="Arial"/>
              <a:cs typeface="Arial"/>
              <a:sym typeface="Arial"/>
            </a:endParaRPr>
          </a:p>
          <a:p>
            <a:pPr indent="0" lvl="0" marL="0" rtl="0" algn="l">
              <a:lnSpc>
                <a:spcPct val="100000"/>
              </a:lnSpc>
              <a:spcBef>
                <a:spcPts val="200"/>
              </a:spcBef>
              <a:spcAft>
                <a:spcPts val="0"/>
              </a:spcAft>
              <a:buSzPts val="275"/>
              <a:buNone/>
            </a:pPr>
            <a:r>
              <a:t/>
            </a:r>
            <a:endParaRPr sz="975">
              <a:solidFill>
                <a:srgbClr val="000000"/>
              </a:solidFill>
              <a:latin typeface="Arial"/>
              <a:ea typeface="Arial"/>
              <a:cs typeface="Arial"/>
              <a:sym typeface="Arial"/>
            </a:endParaRPr>
          </a:p>
          <a:p>
            <a:pPr indent="0" lvl="0" marL="0" rtl="0" algn="l">
              <a:lnSpc>
                <a:spcPct val="100000"/>
              </a:lnSpc>
              <a:spcBef>
                <a:spcPts val="200"/>
              </a:spcBef>
              <a:spcAft>
                <a:spcPts val="200"/>
              </a:spcAft>
              <a:buSzPts val="275"/>
              <a:buNone/>
            </a:pPr>
            <a:r>
              <a:t/>
            </a:r>
            <a:endParaRPr sz="1025"/>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Back-End </a:t>
            </a:r>
            <a:r>
              <a:rPr lang="fr"/>
              <a:t>Développeur</a:t>
            </a:r>
            <a:endParaRPr/>
          </a:p>
        </p:txBody>
      </p:sp>
      <p:sp>
        <p:nvSpPr>
          <p:cNvPr id="139" name="Google Shape;139;p21"/>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Group 4 - 21/02/24</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